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27" r:id="rId1"/>
  </p:sldMasterIdLst>
  <p:notesMasterIdLst>
    <p:notesMasterId r:id="rId3"/>
  </p:notesMasterIdLst>
  <p:handoutMasterIdLst>
    <p:handoutMasterId r:id="rId4"/>
  </p:handoutMasterIdLst>
  <p:sldIdLst>
    <p:sldId id="455" r:id="rId2"/>
  </p:sldIdLst>
  <p:sldSz cx="10693400" cy="7561263"/>
  <p:notesSz cx="6797675" cy="9874250"/>
  <p:embeddedFontLst>
    <p:embeddedFont>
      <p:font typeface="Rockwell" panose="02060603020205020403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ookman Old Style" panose="02050604050505020204" pitchFamily="18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A52AA2-C88C-4439-80F0-ADD35A6D5B62}">
          <p14:sldIdLst>
            <p14:sldId id="455"/>
          </p14:sldIdLst>
        </p14:section>
        <p14:section name="Раздел без заголовка" id="{B351EB71-71DE-4CD7-8796-F6C315E79E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99">
          <p15:clr>
            <a:srgbClr val="A4A3A4"/>
          </p15:clr>
        </p15:guide>
        <p15:guide id="2" orient="horz" pos="702">
          <p15:clr>
            <a:srgbClr val="A4A3A4"/>
          </p15:clr>
        </p15:guide>
        <p15:guide id="3" orient="horz" pos="4286">
          <p15:clr>
            <a:srgbClr val="A4A3A4"/>
          </p15:clr>
        </p15:guide>
        <p15:guide id="4" orient="horz" pos="4050">
          <p15:clr>
            <a:srgbClr val="A4A3A4"/>
          </p15:clr>
        </p15:guide>
        <p15:guide id="5" pos="3416">
          <p15:clr>
            <a:srgbClr val="A4A3A4"/>
          </p15:clr>
        </p15:guide>
        <p15:guide id="6" pos="6497">
          <p15:clr>
            <a:srgbClr val="A4A3A4"/>
          </p15:clr>
        </p15:guide>
        <p15:guide id="7" pos="1117">
          <p15:clr>
            <a:srgbClr val="A4A3A4"/>
          </p15:clr>
        </p15:guide>
        <p15:guide id="8" pos="329">
          <p15:clr>
            <a:srgbClr val="A4A3A4"/>
          </p15:clr>
        </p15:guide>
        <p15:guide id="9" pos="6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DA3"/>
    <a:srgbClr val="99FF99"/>
    <a:srgbClr val="DB37C4"/>
    <a:srgbClr val="EAC986"/>
    <a:srgbClr val="E6C770"/>
    <a:srgbClr val="E6E5E7"/>
    <a:srgbClr val="845F16"/>
    <a:srgbClr val="9AC808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8" autoAdjust="0"/>
  </p:normalViewPr>
  <p:slideViewPr>
    <p:cSldViewPr showGuides="1">
      <p:cViewPr varScale="1">
        <p:scale>
          <a:sx n="94" d="100"/>
          <a:sy n="94" d="100"/>
        </p:scale>
        <p:origin x="1386" y="66"/>
      </p:cViewPr>
      <p:guideLst>
        <p:guide orient="horz" pos="2699"/>
        <p:guide orient="horz" pos="702"/>
        <p:guide orient="horz" pos="4286"/>
        <p:guide orient="horz" pos="4050"/>
        <p:guide pos="3416"/>
        <p:guide pos="6497"/>
        <p:guide pos="1117"/>
        <p:guide pos="329"/>
        <p:guide pos="646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0D44-7883-4F22-BD9F-019BE08D7E6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CECE-910F-48C3-8E44-D1532E14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3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CA674-94A0-4E7E-B21C-52DC51317115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71EE-C11D-4066-91F8-610A92BB7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30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59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989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18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647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978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307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636" algn="l" defTabSz="10426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475" y="1237457"/>
            <a:ext cx="9090452" cy="2632440"/>
          </a:xfrm>
        </p:spPr>
        <p:txBody>
          <a:bodyPr anchor="b">
            <a:normAutofit/>
          </a:bodyPr>
          <a:lstStyle>
            <a:lvl1pPr algn="ctr">
              <a:defRPr sz="529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475" y="3971414"/>
            <a:ext cx="9090452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C88-23C3-4A07-96C6-8EDAA2C34870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9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85" y="4729233"/>
            <a:ext cx="9093218" cy="903377"/>
          </a:xfrm>
        </p:spPr>
        <p:txBody>
          <a:bodyPr anchor="b">
            <a:normAutofit/>
          </a:bodyPr>
          <a:lstStyle>
            <a:lvl1pPr>
              <a:defRPr sz="3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1485" y="685037"/>
            <a:ext cx="9093218" cy="372631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4" y="5632610"/>
            <a:ext cx="9091845" cy="752457"/>
          </a:xfrm>
        </p:spPr>
        <p:txBody>
          <a:bodyPr>
            <a:normAutofit/>
          </a:bodyPr>
          <a:lstStyle>
            <a:lvl1pPr marL="0" indent="0" algn="ctr">
              <a:buNone/>
              <a:defRPr sz="1985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743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74" y="672114"/>
            <a:ext cx="9081113" cy="3776066"/>
          </a:xfrm>
        </p:spPr>
        <p:txBody>
          <a:bodyPr anchor="ctr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6" y="4636009"/>
            <a:ext cx="9081112" cy="1755459"/>
          </a:xfrm>
        </p:spPr>
        <p:txBody>
          <a:bodyPr anchor="ctr"/>
          <a:lstStyle>
            <a:lvl1pPr marL="0" indent="0" algn="ctr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376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48" y="672112"/>
            <a:ext cx="8159289" cy="3299815"/>
          </a:xfrm>
        </p:spPr>
        <p:txBody>
          <a:bodyPr anchor="ctr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9149" y="3980228"/>
            <a:ext cx="7676495" cy="470580"/>
          </a:xfrm>
        </p:spPr>
        <p:txBody>
          <a:bodyPr anchor="t">
            <a:normAutofit/>
          </a:bodyPr>
          <a:lstStyle>
            <a:lvl1pPr marL="0" indent="0" algn="r">
              <a:buNone/>
              <a:defRPr sz="154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3" y="4636010"/>
            <a:ext cx="9081113" cy="17490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0856" y="707558"/>
            <a:ext cx="534670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3249" y="3388539"/>
            <a:ext cx="534670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2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038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85" y="2345054"/>
            <a:ext cx="9082484" cy="276941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4" y="5127454"/>
            <a:ext cx="9081113" cy="1257613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815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1473" y="672114"/>
            <a:ext cx="9081113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01475" y="2302470"/>
            <a:ext cx="2893459" cy="9077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1475" y="3210201"/>
            <a:ext cx="2893459" cy="3174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8528" y="2302470"/>
            <a:ext cx="2893111" cy="9077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8529" y="3210201"/>
            <a:ext cx="2894218" cy="3174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3247" y="2302470"/>
            <a:ext cx="2886666" cy="9077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95921" y="3210201"/>
            <a:ext cx="2886666" cy="3174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563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01474" y="672114"/>
            <a:ext cx="9081113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01475" y="4398219"/>
            <a:ext cx="2893458" cy="6353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205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57793" y="2306786"/>
            <a:ext cx="2578669" cy="1680281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1475" y="5033575"/>
            <a:ext cx="2893458" cy="135149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6620" y="4398219"/>
            <a:ext cx="2893483" cy="6353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205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007390" y="2306786"/>
            <a:ext cx="2570315" cy="1680281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95432" y="5033574"/>
            <a:ext cx="2894670" cy="135149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3357" y="4398219"/>
            <a:ext cx="2885516" cy="6353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205" b="0">
                <a:solidFill>
                  <a:schemeClr val="tx1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50689" y="2306786"/>
            <a:ext cx="2571708" cy="1680281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3246" y="5033576"/>
            <a:ext cx="2889339" cy="1351490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193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763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672113"/>
            <a:ext cx="2230122" cy="571295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475" y="672113"/>
            <a:ext cx="6717323" cy="57129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473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0F1E-59B1-4B74-8E53-E43D9766AB9D}" type="datetime1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r="10312"/>
          <a:stretch/>
        </p:blipFill>
        <p:spPr bwMode="auto">
          <a:xfrm>
            <a:off x="101453" y="76204"/>
            <a:ext cx="10499882" cy="74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7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91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50" y="724624"/>
            <a:ext cx="8537101" cy="3145275"/>
          </a:xfrm>
        </p:spPr>
        <p:txBody>
          <a:bodyPr anchor="b">
            <a:normAutofit/>
          </a:bodyPr>
          <a:lstStyle>
            <a:lvl1pPr>
              <a:defRPr sz="37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150" y="3971415"/>
            <a:ext cx="8537101" cy="1654026"/>
          </a:xfrm>
        </p:spPr>
        <p:txBody>
          <a:bodyPr/>
          <a:lstStyle>
            <a:lvl1pPr marL="0" indent="0" algn="ctr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5AB4-E3D2-433D-9D6F-F216CA7F6EA8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6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76" y="672114"/>
            <a:ext cx="9081112" cy="146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475" y="2302470"/>
            <a:ext cx="4478391" cy="40825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589" y="2302470"/>
            <a:ext cx="4467998" cy="40825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858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76" y="672114"/>
            <a:ext cx="9081112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541" y="2302470"/>
            <a:ext cx="4210381" cy="90840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474" y="3210871"/>
            <a:ext cx="4479447" cy="31741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2600" y="2302470"/>
            <a:ext cx="4199986" cy="90840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3210871"/>
            <a:ext cx="4469053" cy="31741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553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604-D1CC-4D82-AC0E-95FAF0C92917}" type="datetime1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510D-F7F8-4468-BD83-3BF0B066B421}" type="datetime1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9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85" y="672112"/>
            <a:ext cx="3448900" cy="2604435"/>
          </a:xfrm>
        </p:spPr>
        <p:txBody>
          <a:bodyPr anchor="b">
            <a:normAutofit/>
          </a:bodyPr>
          <a:lstStyle>
            <a:lvl1pPr>
              <a:defRPr sz="3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886" y="672112"/>
            <a:ext cx="5428700" cy="571295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485" y="3276549"/>
            <a:ext cx="3448900" cy="3108518"/>
          </a:xfrm>
        </p:spPr>
        <p:txBody>
          <a:bodyPr/>
          <a:lstStyle>
            <a:lvl1pPr marL="0" indent="0" algn="ctr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842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86" y="672112"/>
            <a:ext cx="4873780" cy="2604435"/>
          </a:xfrm>
        </p:spPr>
        <p:txBody>
          <a:bodyPr anchor="b">
            <a:normAutofit/>
          </a:bodyPr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9504" y="836701"/>
            <a:ext cx="3469669" cy="538377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4" y="3276547"/>
            <a:ext cx="4878036" cy="3108519"/>
          </a:xfrm>
        </p:spPr>
        <p:txBody>
          <a:bodyPr>
            <a:normAutofit/>
          </a:bodyPr>
          <a:lstStyle>
            <a:lvl1pPr marL="0" indent="0" algn="ctr">
              <a:buNone/>
              <a:defRPr sz="1985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11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476" y="672114"/>
            <a:ext cx="9081112" cy="146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74" y="2311008"/>
            <a:ext cx="9081113" cy="407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4891" y="6486585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882A-1F72-495B-B5B0-0F5E08F74476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75" y="6486585"/>
            <a:ext cx="585265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1665" y="6486585"/>
            <a:ext cx="6609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1EDA-DB64-4FEA-B1D6-AED4FAD14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87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3659" r:id="rId18"/>
  </p:sldLayoutIdLst>
  <p:hf sldNum="0" hdr="0" ftr="0" dt="0"/>
  <p:txStyles>
    <p:titleStyle>
      <a:lvl1pPr algn="ctr" defTabSz="1008126" rtl="0" eaLnBrk="1" latinLnBrk="0" hangingPunct="1">
        <a:lnSpc>
          <a:spcPct val="90000"/>
        </a:lnSpc>
        <a:spcBef>
          <a:spcPct val="0"/>
        </a:spcBef>
        <a:buNone/>
        <a:defRPr sz="374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120000"/>
        </a:lnSpc>
        <a:spcBef>
          <a:spcPts val="1103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54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120000"/>
        </a:lnSpc>
        <a:spcBef>
          <a:spcPts val="55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54412" y="996865"/>
            <a:ext cx="7776864" cy="651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8 ФЗ от 10.01.1996 № 4-ФЗ «О мелиорации земель» правообладателями земельных участков сельскохозяйственного назначения может проводиться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культуртехническая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мелиорация земель, которая состоит в проведении комплекса мелиоративных мероприятий по коренному улучшению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земель, а именно: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расчистка мелиорируемых земель от древесной и травянистой растительности, кочек, пней и мха;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расчистка мелиорируемых земель от камней и иных предметов;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мелиоративная обработка солонцов;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-рыхление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пескование, </a:t>
            </a:r>
            <a:r>
              <a:rPr lang="ru-RU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глинование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землевание, плантаж и первичная обработка почвы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проведение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Культуртехническая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мелиорация земель осуществляться в рамках проектов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Согласно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сельского хозяйства РФ от 15.05.2019 № 255 «Об Утверждении порядка разработки, согласования и утверждения проектов мелиорации земель», разработка проектов мелиорации осуществляется правообладателями земельных участков, на которых планируется проведение мелиоративных мероприятий, самостоятельно либо с привлечением иных физических или юридических лиц.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Согласование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мелиорации осуществляется организациями, находящимися в ведении Министерства сельского хозяйства Российской Федерации (ФГБУ «Управление «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Приммелиоводхоз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адрес: 690091 Приморский край, г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Владивосток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ул. Прапорщика Комарова, д. 21, электронная почта: VODXOZ@MAIL.RU, телефон +7 (423) 240-10-17, +7 (423) 240-23-10, +7 (423) 240-61-20).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56" y="252239"/>
            <a:ext cx="979140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Хабаровскому краю, Еврейской автономной и Магаданской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областям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разъясняет вопросы согласования вырубки (сноса) древесной растительности на землях сельскохозяйственного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9649">
            <a:off x="238695" y="1495111"/>
            <a:ext cx="2295587" cy="2201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4958">
            <a:off x="214347" y="4142056"/>
            <a:ext cx="2448433" cy="22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c8f2da41c6a9b9b75ceb212d7f56adaeb70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19685</TotalTime>
  <Words>245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Rockwell</vt:lpstr>
      <vt:lpstr>Calibri</vt:lpstr>
      <vt:lpstr>Times New Roman</vt:lpstr>
      <vt:lpstr>Bookman Old Style</vt:lpstr>
      <vt:lpstr>Damask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Россельхознадзор</dc:title>
  <dc:creator>PowerGudie.ru</dc:creator>
  <cp:lastModifiedBy>КимРВ</cp:lastModifiedBy>
  <cp:revision>2390</cp:revision>
  <cp:lastPrinted>2022-10-17T07:12:43Z</cp:lastPrinted>
  <dcterms:created xsi:type="dcterms:W3CDTF">2016-03-30T22:50:39Z</dcterms:created>
  <dcterms:modified xsi:type="dcterms:W3CDTF">2022-10-17T07:24:25Z</dcterms:modified>
</cp:coreProperties>
</file>